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48" r:id="rId1"/>
  </p:sldMasterIdLst>
  <p:notesMasterIdLst>
    <p:notesMasterId r:id="rId3"/>
  </p:notesMasterIdLst>
  <p:sldIdLst>
    <p:sldId id="260" r:id="rId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CC3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373"/>
    <p:restoredTop sz="96405"/>
  </p:normalViewPr>
  <p:slideViewPr>
    <p:cSldViewPr snapToGrid="0" snapToObjects="1">
      <p:cViewPr varScale="1">
        <p:scale>
          <a:sx n="82" d="100"/>
          <a:sy n="82" d="100"/>
        </p:scale>
        <p:origin x="784" y="1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D3D2D4-F93D-2D4C-82CE-29F4EA37441C}" type="datetimeFigureOut">
              <a:rPr lang="en-US" smtClean="0"/>
              <a:t>12/31/24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DA85D0-0E1D-F943-9709-73CBDED681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3976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CC222890-C15C-E84E-9BE6-05619BE2F925}" type="datetime1">
              <a:rPr lang="en-CA" smtClean="0"/>
              <a:t>2024-12-31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A7E97C-333B-AB4E-A77A-9CC668EED88F}" type="datetime1">
              <a:rPr lang="en-CA" smtClean="0"/>
              <a:t>2024-12-31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3FED0-CF45-0842-A5FF-0636F3C2A606}" type="datetime1">
              <a:rPr lang="en-CA" smtClean="0"/>
              <a:t>2024-12-31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316826-3E65-7E47-9F33-2BB658991B52}" type="datetime1">
              <a:rPr lang="en-CA" smtClean="0"/>
              <a:t>2024-12-31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4CF9F-3171-1342-99D0-357C65531457}" type="datetime1">
              <a:rPr lang="en-CA" smtClean="0"/>
              <a:t>2024-12-31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51E40-CEAA-B14E-9DB6-6DF7D537D405}" type="datetime1">
              <a:rPr lang="en-CA" smtClean="0"/>
              <a:t>2024-12-31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FD3F7-D088-DE4B-A397-54CB4671EF80}" type="datetime1">
              <a:rPr lang="en-CA" smtClean="0"/>
              <a:t>2024-12-31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1A5CE-1CE6-E14E-B308-68EEA820E1C9}" type="datetime1">
              <a:rPr lang="en-CA" smtClean="0"/>
              <a:t>2024-12-31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2CA5F4-5831-9B41-82E1-35F794B37F64}" type="datetime1">
              <a:rPr lang="en-CA" smtClean="0"/>
              <a:t>2024-12-31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81C6C2-055B-EE49-AA39-47334697192C}" type="datetime1">
              <a:rPr lang="en-CA" smtClean="0"/>
              <a:t>2024-12-31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3A549-35F3-A046-86D3-ADA90833AE1E}" type="datetime1">
              <a:rPr lang="en-CA" smtClean="0"/>
              <a:t>2024-12-31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D29459-85D5-1147-BE79-8BE5830158B6}" type="datetime1">
              <a:rPr lang="en-CA" smtClean="0"/>
              <a:t>2024-12-31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55F332-3473-3147-A195-F9276202C151}" type="datetime1">
              <a:rPr lang="en-CA" smtClean="0"/>
              <a:t>2024-12-31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8F264B-C0C7-CF43-9DBF-0B3D53799D8B}" type="datetime1">
              <a:rPr lang="en-CA" smtClean="0"/>
              <a:t>2024-12-31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51716-F5BA-3240-A990-45555A16BAEC}" type="datetime1">
              <a:rPr lang="en-CA" smtClean="0"/>
              <a:t>2024-12-31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F68E6-4DB6-4342-B5EA-B150EA944927}" type="datetime1">
              <a:rPr lang="en-CA" smtClean="0"/>
              <a:t>2024-12-31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17F00-64FC-DD4E-9E51-51A7B882D1F3}" type="datetime1">
              <a:rPr lang="en-CA" smtClean="0"/>
              <a:t>2024-12-31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B05CF3-C86A-4B4D-9774-856B20A5BEC7}" type="datetime1">
              <a:rPr lang="en-CA" smtClean="0"/>
              <a:t>2024-12-31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tiff"/><Relationship Id="rId13" Type="http://schemas.openxmlformats.org/officeDocument/2006/relationships/image" Target="../media/image14.tiff"/><Relationship Id="rId3" Type="http://schemas.openxmlformats.org/officeDocument/2006/relationships/image" Target="../media/image4.png"/><Relationship Id="rId7" Type="http://schemas.openxmlformats.org/officeDocument/2006/relationships/image" Target="../media/image8.tiff"/><Relationship Id="rId12" Type="http://schemas.openxmlformats.org/officeDocument/2006/relationships/image" Target="../media/image13.tiff"/><Relationship Id="rId17" Type="http://schemas.openxmlformats.org/officeDocument/2006/relationships/image" Target="../media/image18.png"/><Relationship Id="rId2" Type="http://schemas.openxmlformats.org/officeDocument/2006/relationships/image" Target="../media/image3.emf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tiff"/><Relationship Id="rId11" Type="http://schemas.openxmlformats.org/officeDocument/2006/relationships/image" Target="../media/image12.tiff"/><Relationship Id="rId5" Type="http://schemas.openxmlformats.org/officeDocument/2006/relationships/image" Target="../media/image6.tiff"/><Relationship Id="rId15" Type="http://schemas.openxmlformats.org/officeDocument/2006/relationships/image" Target="../media/image16.tiff"/><Relationship Id="rId10" Type="http://schemas.openxmlformats.org/officeDocument/2006/relationships/image" Target="../media/image11.png"/><Relationship Id="rId4" Type="http://schemas.openxmlformats.org/officeDocument/2006/relationships/image" Target="../media/image5.tiff"/><Relationship Id="rId9" Type="http://schemas.openxmlformats.org/officeDocument/2006/relationships/image" Target="../media/image10.tiff"/><Relationship Id="rId14" Type="http://schemas.openxmlformats.org/officeDocument/2006/relationships/image" Target="../media/image15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5E71ABD-1DCD-B94C-B76C-033FFF5DF5F1}"/>
              </a:ext>
            </a:extLst>
          </p:cNvPr>
          <p:cNvCxnSpPr>
            <a:cxnSpLocks/>
          </p:cNvCxnSpPr>
          <p:nvPr/>
        </p:nvCxnSpPr>
        <p:spPr>
          <a:xfrm flipH="1">
            <a:off x="5301238" y="4616998"/>
            <a:ext cx="183563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D7288B9-1E2C-FB44-9AB9-25E87A128F96}"/>
              </a:ext>
            </a:extLst>
          </p:cNvPr>
          <p:cNvCxnSpPr>
            <a:cxnSpLocks/>
          </p:cNvCxnSpPr>
          <p:nvPr/>
        </p:nvCxnSpPr>
        <p:spPr>
          <a:xfrm flipH="1" flipV="1">
            <a:off x="6513539" y="4759923"/>
            <a:ext cx="153782" cy="9560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2C0E08D-7DE4-A24F-921B-A9A69AE6FC22}"/>
              </a:ext>
            </a:extLst>
          </p:cNvPr>
          <p:cNvCxnSpPr>
            <a:cxnSpLocks/>
          </p:cNvCxnSpPr>
          <p:nvPr/>
        </p:nvCxnSpPr>
        <p:spPr>
          <a:xfrm flipV="1">
            <a:off x="5827618" y="4789730"/>
            <a:ext cx="234297" cy="14021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D86D208-3BF0-504E-AADB-BFB2CAC0D47E}"/>
              </a:ext>
            </a:extLst>
          </p:cNvPr>
          <p:cNvCxnSpPr>
            <a:cxnSpLocks/>
            <a:endCxn id="34" idx="4"/>
          </p:cNvCxnSpPr>
          <p:nvPr/>
        </p:nvCxnSpPr>
        <p:spPr>
          <a:xfrm flipV="1">
            <a:off x="6300696" y="4932181"/>
            <a:ext cx="0" cy="26385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A09F03A5-BC5E-F243-85A2-2711089136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49" t="1" b="24502"/>
          <a:stretch/>
        </p:blipFill>
        <p:spPr>
          <a:xfrm>
            <a:off x="3070753" y="1437257"/>
            <a:ext cx="6544102" cy="294234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A94074D-1E67-AD4C-9126-0AC8B1AA62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2090153" y="2690891"/>
            <a:ext cx="1331843" cy="663568"/>
          </a:xfrm>
          <a:prstGeom prst="rect">
            <a:avLst/>
          </a:prstGeom>
        </p:spPr>
      </p:pic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E641284B-C2C6-384F-8B52-DDA6FBC685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4080794"/>
              </p:ext>
            </p:extLst>
          </p:nvPr>
        </p:nvGraphicFramePr>
        <p:xfrm>
          <a:off x="9613556" y="2570810"/>
          <a:ext cx="2578444" cy="146304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971514">
                  <a:extLst>
                    <a:ext uri="{9D8B030D-6E8A-4147-A177-3AD203B41FA5}">
                      <a16:colId xmlns:a16="http://schemas.microsoft.com/office/drawing/2014/main" val="2335024964"/>
                    </a:ext>
                  </a:extLst>
                </a:gridCol>
                <a:gridCol w="802700">
                  <a:extLst>
                    <a:ext uri="{9D8B030D-6E8A-4147-A177-3AD203B41FA5}">
                      <a16:colId xmlns:a16="http://schemas.microsoft.com/office/drawing/2014/main" val="431559780"/>
                    </a:ext>
                  </a:extLst>
                </a:gridCol>
                <a:gridCol w="804230">
                  <a:extLst>
                    <a:ext uri="{9D8B030D-6E8A-4147-A177-3AD203B41FA5}">
                      <a16:colId xmlns:a16="http://schemas.microsoft.com/office/drawing/2014/main" val="294543575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250" dirty="0"/>
                        <a:t>Single cell</a:t>
                      </a:r>
                      <a:endParaRPr lang="en-US" sz="125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n w="12700">
                            <a:solidFill>
                              <a:schemeClr val="tx1"/>
                            </a:solidFill>
                          </a:ln>
                          <a:solidFill>
                            <a:schemeClr val="bg1"/>
                          </a:solidFill>
                        </a:rPr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ln w="12700">
                          <a:solidFill>
                            <a:schemeClr val="tx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2154041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250" dirty="0"/>
                        <a:t>Bulk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ln w="12700">
                            <a:solidFill>
                              <a:schemeClr val="tx1"/>
                            </a:solidFill>
                          </a:ln>
                          <a:solidFill>
                            <a:schemeClr val="bg1"/>
                          </a:solidFill>
                        </a:rPr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n w="12700">
                            <a:solidFill>
                              <a:schemeClr val="tx1"/>
                            </a:solidFill>
                          </a:ln>
                          <a:solidFill>
                            <a:schemeClr val="bg1"/>
                          </a:solidFill>
                        </a:rPr>
                        <a:t>●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17016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250" dirty="0"/>
                        <a:t>Short reads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ln w="12700">
                            <a:solidFill>
                              <a:schemeClr val="tx1"/>
                            </a:solidFill>
                          </a:ln>
                          <a:solidFill>
                            <a:schemeClr val="bg1"/>
                          </a:solidFill>
                        </a:rPr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ln w="12700">
                          <a:solidFill>
                            <a:schemeClr val="tx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53412821"/>
                  </a:ext>
                </a:extLst>
              </a:tr>
              <a:tr h="276070">
                <a:tc>
                  <a:txBody>
                    <a:bodyPr/>
                    <a:lstStyle/>
                    <a:p>
                      <a:r>
                        <a:rPr lang="en-US" sz="1250" dirty="0"/>
                        <a:t>Long reads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ln w="12700">
                          <a:solidFill>
                            <a:schemeClr val="tx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ln w="12700">
                            <a:solidFill>
                              <a:schemeClr val="tx1"/>
                            </a:solidFill>
                          </a:ln>
                          <a:solidFill>
                            <a:schemeClr val="bg1"/>
                          </a:solidFill>
                        </a:rPr>
                        <a:t>●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29287200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21183D50-2176-8C49-9B8D-9CE23C176E4F}"/>
              </a:ext>
            </a:extLst>
          </p:cNvPr>
          <p:cNvSpPr txBox="1"/>
          <p:nvPr/>
        </p:nvSpPr>
        <p:spPr>
          <a:xfrm>
            <a:off x="6165816" y="798292"/>
            <a:ext cx="121539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DNA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26DF632-30E7-754D-A360-716C988FF785}"/>
              </a:ext>
            </a:extLst>
          </p:cNvPr>
          <p:cNvSpPr txBox="1"/>
          <p:nvPr/>
        </p:nvSpPr>
        <p:spPr>
          <a:xfrm>
            <a:off x="10562733" y="798292"/>
            <a:ext cx="11224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RNA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4EE81F8-445C-DA4D-9C86-34BEDC15C7C0}"/>
              </a:ext>
            </a:extLst>
          </p:cNvPr>
          <p:cNvSpPr txBox="1"/>
          <p:nvPr/>
        </p:nvSpPr>
        <p:spPr>
          <a:xfrm>
            <a:off x="1668659" y="798292"/>
            <a:ext cx="121539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/>
              <a:t>AMP</a:t>
            </a:r>
            <a:endParaRPr lang="en-US" sz="4000" b="1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B08F8B6-1469-F540-BA57-2A6B81F366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32008" y="1538426"/>
            <a:ext cx="826295" cy="100000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31B7837-AA0A-0046-8E5F-F68837A8107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" r="-6150"/>
          <a:stretch/>
        </p:blipFill>
        <p:spPr>
          <a:xfrm>
            <a:off x="11368440" y="1538426"/>
            <a:ext cx="877109" cy="100000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96A1BD7-00A3-6944-BA19-7E9C3B16FF24}"/>
              </a:ext>
            </a:extLst>
          </p:cNvPr>
          <p:cNvSpPr txBox="1"/>
          <p:nvPr/>
        </p:nvSpPr>
        <p:spPr>
          <a:xfrm>
            <a:off x="11642514" y="1804888"/>
            <a:ext cx="277640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 i="1" dirty="0">
                <a:solidFill>
                  <a:schemeClr val="bg1"/>
                </a:solidFill>
                <a:latin typeface="Arial" panose="020B0604020202020204" pitchFamily="34" charset="0"/>
                <a:ea typeface="Apple Symbols" panose="02000000000000000000" pitchFamily="2" charset="-79"/>
                <a:cs typeface="Arial" panose="020B0604020202020204" pitchFamily="34" charset="0"/>
              </a:rPr>
              <a:t>2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5F86DC9-18A1-8F4F-A0D7-E563045D66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66863" y="4138271"/>
            <a:ext cx="832265" cy="101298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C612008-D237-D24D-BD16-417422546A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1413951" y="2664963"/>
            <a:ext cx="1837506" cy="43901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92CC136-C1E8-A042-9597-E65C6B1EF6D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12370"/>
          <a:stretch/>
        </p:blipFill>
        <p:spPr>
          <a:xfrm>
            <a:off x="697175" y="2096125"/>
            <a:ext cx="1132408" cy="196917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FB82330-5C3D-E844-A5C0-5166DB1A77E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17327" y="5370513"/>
            <a:ext cx="1339679" cy="368412"/>
          </a:xfrm>
          <a:prstGeom prst="rect">
            <a:avLst/>
          </a:prstGeom>
          <a:effectLst>
            <a:glow>
              <a:schemeClr val="tx1">
                <a:alpha val="40000"/>
              </a:schemeClr>
            </a:glow>
            <a:outerShdw blurRad="50800" dist="50800" dir="5400000" sx="1000" sy="1000" algn="ctr" rotWithShape="0">
              <a:schemeClr val="tx1"/>
            </a:outerShdw>
          </a:effec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8DA39E4B-C3BA-A142-B3D2-C211F1429C4D}"/>
              </a:ext>
            </a:extLst>
          </p:cNvPr>
          <p:cNvSpPr txBox="1"/>
          <p:nvPr/>
        </p:nvSpPr>
        <p:spPr>
          <a:xfrm>
            <a:off x="9827044" y="5347197"/>
            <a:ext cx="667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trans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4CD9D0B9-6E00-2B40-8D5C-59BFADBB2C7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31341" y="5039121"/>
            <a:ext cx="1339679" cy="368412"/>
          </a:xfrm>
          <a:prstGeom prst="rect">
            <a:avLst/>
          </a:prstGeom>
          <a:effectLst>
            <a:glow>
              <a:schemeClr val="tx1">
                <a:alpha val="40000"/>
              </a:schemeClr>
            </a:glow>
            <a:outerShdw blurRad="50800" dist="50800" dir="5400000" sx="1000" sy="1000" algn="ctr" rotWithShape="0">
              <a:schemeClr val="tx1"/>
            </a:outerShdw>
          </a:effec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6AF59F7D-A098-FD4C-8356-EE826D8EF9AE}"/>
              </a:ext>
            </a:extLst>
          </p:cNvPr>
          <p:cNvSpPr txBox="1"/>
          <p:nvPr/>
        </p:nvSpPr>
        <p:spPr>
          <a:xfrm>
            <a:off x="3243361" y="5349562"/>
            <a:ext cx="669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meta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4B4AF4E8-3CE9-8947-9641-932333841F7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64107" y="5325555"/>
            <a:ext cx="1339679" cy="368412"/>
          </a:xfrm>
          <a:prstGeom prst="rect">
            <a:avLst/>
          </a:prstGeom>
          <a:effectLst>
            <a:glow>
              <a:schemeClr val="tx1">
                <a:alpha val="40000"/>
              </a:schemeClr>
            </a:glow>
            <a:outerShdw blurRad="50800" dist="50800" dir="5400000" sx="1000" sy="1000" algn="ctr" rotWithShape="0">
              <a:schemeClr val="tx1"/>
            </a:outerShdw>
          </a:effectLst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6479F430-360B-CE4E-9E77-A75A2F91AA76}"/>
              </a:ext>
            </a:extLst>
          </p:cNvPr>
          <p:cNvCxnSpPr>
            <a:cxnSpLocks/>
          </p:cNvCxnSpPr>
          <p:nvPr/>
        </p:nvCxnSpPr>
        <p:spPr>
          <a:xfrm>
            <a:off x="3611653" y="4262509"/>
            <a:ext cx="0" cy="729748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0" name="Table 29">
            <a:extLst>
              <a:ext uri="{FF2B5EF4-FFF2-40B4-BE49-F238E27FC236}">
                <a16:creationId xmlns:a16="http://schemas.microsoft.com/office/drawing/2014/main" id="{F31E3DC7-A60C-B541-90B7-3E9F562A82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6849881"/>
              </p:ext>
            </p:extLst>
          </p:nvPr>
        </p:nvGraphicFramePr>
        <p:xfrm>
          <a:off x="308919" y="3876606"/>
          <a:ext cx="2744482" cy="140462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934460">
                  <a:extLst>
                    <a:ext uri="{9D8B030D-6E8A-4147-A177-3AD203B41FA5}">
                      <a16:colId xmlns:a16="http://schemas.microsoft.com/office/drawing/2014/main" val="2335024964"/>
                    </a:ext>
                  </a:extLst>
                </a:gridCol>
                <a:gridCol w="239791">
                  <a:extLst>
                    <a:ext uri="{9D8B030D-6E8A-4147-A177-3AD203B41FA5}">
                      <a16:colId xmlns:a16="http://schemas.microsoft.com/office/drawing/2014/main" val="431559780"/>
                    </a:ext>
                  </a:extLst>
                </a:gridCol>
                <a:gridCol w="761084">
                  <a:extLst>
                    <a:ext uri="{9D8B030D-6E8A-4147-A177-3AD203B41FA5}">
                      <a16:colId xmlns:a16="http://schemas.microsoft.com/office/drawing/2014/main" val="2945435757"/>
                    </a:ext>
                  </a:extLst>
                </a:gridCol>
                <a:gridCol w="213086">
                  <a:extLst>
                    <a:ext uri="{9D8B030D-6E8A-4147-A177-3AD203B41FA5}">
                      <a16:colId xmlns:a16="http://schemas.microsoft.com/office/drawing/2014/main" val="74041423"/>
                    </a:ext>
                  </a:extLst>
                </a:gridCol>
                <a:gridCol w="596061">
                  <a:extLst>
                    <a:ext uri="{9D8B030D-6E8A-4147-A177-3AD203B41FA5}">
                      <a16:colId xmlns:a16="http://schemas.microsoft.com/office/drawing/2014/main" val="21851354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50" dirty="0"/>
                        <a:t>Mining</a:t>
                      </a:r>
                    </a:p>
                    <a:p>
                      <a:r>
                        <a:rPr lang="en-US" sz="1250" dirty="0"/>
                        <a:t>Discovery</a:t>
                      </a:r>
                    </a:p>
                    <a:p>
                      <a:r>
                        <a:rPr lang="en-US" sz="1250" dirty="0"/>
                        <a:t>Generation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n w="12700">
                            <a:solidFill>
                              <a:schemeClr val="tx1"/>
                            </a:solidFill>
                          </a:ln>
                          <a:solidFill>
                            <a:schemeClr val="bg1"/>
                          </a:solidFill>
                        </a:rPr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n w="12700">
                          <a:solidFill>
                            <a:schemeClr val="tx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n w="12700">
                            <a:solidFill>
                              <a:schemeClr val="tx1"/>
                            </a:solidFill>
                          </a:ln>
                          <a:solidFill>
                            <a:schemeClr val="bg1"/>
                          </a:solidFill>
                        </a:rPr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n w="12700">
                          <a:solidFill>
                            <a:schemeClr val="tx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215404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50" dirty="0"/>
                        <a:t>Prediction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n w="12700">
                            <a:solidFill>
                              <a:schemeClr val="tx1"/>
                            </a:solidFill>
                          </a:ln>
                          <a:solidFill>
                            <a:schemeClr val="bg1"/>
                          </a:solidFill>
                        </a:rPr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n w="12700">
                            <a:solidFill>
                              <a:schemeClr val="tx1"/>
                            </a:solidFill>
                          </a:ln>
                          <a:solidFill>
                            <a:schemeClr val="bg1"/>
                          </a:solidFill>
                        </a:rPr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n w="12700">
                            <a:solidFill>
                              <a:schemeClr val="tx1"/>
                            </a:solidFill>
                          </a:ln>
                          <a:solidFill>
                            <a:schemeClr val="bg1"/>
                          </a:solidFill>
                        </a:rPr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n w="12700">
                          <a:solidFill>
                            <a:schemeClr val="tx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1701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50" dirty="0"/>
                        <a:t>Toxicity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n w="12700">
                          <a:solidFill>
                            <a:schemeClr val="tx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n w="12700">
                          <a:solidFill>
                            <a:schemeClr val="tx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n w="12700">
                          <a:solidFill>
                            <a:schemeClr val="tx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n w="12700">
                            <a:solidFill>
                              <a:schemeClr val="tx1"/>
                            </a:solidFill>
                          </a:ln>
                          <a:solidFill>
                            <a:schemeClr val="bg1"/>
                          </a:solidFill>
                        </a:rPr>
                        <a:t>●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53412821"/>
                  </a:ext>
                </a:extLst>
              </a:tr>
            </a:tbl>
          </a:graphicData>
        </a:graphic>
      </p:graphicFrame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440428E-78A7-AB42-9C23-2ED6F167137C}"/>
              </a:ext>
            </a:extLst>
          </p:cNvPr>
          <p:cNvCxnSpPr>
            <a:cxnSpLocks/>
          </p:cNvCxnSpPr>
          <p:nvPr/>
        </p:nvCxnSpPr>
        <p:spPr>
          <a:xfrm>
            <a:off x="10984601" y="3950649"/>
            <a:ext cx="0" cy="172995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>
            <a:extLst>
              <a:ext uri="{FF2B5EF4-FFF2-40B4-BE49-F238E27FC236}">
                <a16:creationId xmlns:a16="http://schemas.microsoft.com/office/drawing/2014/main" id="{3105CB6A-AA2A-0347-A7DF-699EF06A402F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3273869" y="5223326"/>
            <a:ext cx="12020" cy="310901"/>
          </a:xfrm>
          <a:prstGeom prst="bentConnector3">
            <a:avLst>
              <a:gd name="adj1" fmla="val -506173"/>
            </a:avLst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>
            <a:extLst>
              <a:ext uri="{FF2B5EF4-FFF2-40B4-BE49-F238E27FC236}">
                <a16:creationId xmlns:a16="http://schemas.microsoft.com/office/drawing/2014/main" id="{E6BAC97D-C052-2F4A-AE4C-9AA86BFC1733}"/>
              </a:ext>
            </a:extLst>
          </p:cNvPr>
          <p:cNvCxnSpPr>
            <a:cxnSpLocks/>
          </p:cNvCxnSpPr>
          <p:nvPr/>
        </p:nvCxnSpPr>
        <p:spPr>
          <a:xfrm>
            <a:off x="4571020" y="5263083"/>
            <a:ext cx="5256024" cy="308536"/>
          </a:xfrm>
          <a:prstGeom prst="bentConnector3">
            <a:avLst>
              <a:gd name="adj1" fmla="val 13055"/>
            </a:avLst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Oval 33">
            <a:extLst>
              <a:ext uri="{FF2B5EF4-FFF2-40B4-BE49-F238E27FC236}">
                <a16:creationId xmlns:a16="http://schemas.microsoft.com/office/drawing/2014/main" id="{3F6E60DA-9E49-D24E-9C09-8D139E34826B}"/>
              </a:ext>
            </a:extLst>
          </p:cNvPr>
          <p:cNvSpPr/>
          <p:nvPr/>
        </p:nvSpPr>
        <p:spPr>
          <a:xfrm>
            <a:off x="5963008" y="4256805"/>
            <a:ext cx="675376" cy="675376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77D5E983-C3B7-9046-8EB9-8053F614D3D3}"/>
              </a:ext>
            </a:extLst>
          </p:cNvPr>
          <p:cNvSpPr/>
          <p:nvPr/>
        </p:nvSpPr>
        <p:spPr>
          <a:xfrm>
            <a:off x="7084441" y="4385856"/>
            <a:ext cx="457739" cy="457739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9B0EFA2-F9D9-3048-9ED9-53B6DE1198FB}"/>
              </a:ext>
            </a:extLst>
          </p:cNvPr>
          <p:cNvSpPr txBox="1"/>
          <p:nvPr/>
        </p:nvSpPr>
        <p:spPr>
          <a:xfrm>
            <a:off x="7007272" y="4471370"/>
            <a:ext cx="6256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</a:rPr>
              <a:t>ntHash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ED268473-581C-CD42-B48D-AA3026E6573D}"/>
              </a:ext>
            </a:extLst>
          </p:cNvPr>
          <p:cNvSpPr/>
          <p:nvPr/>
        </p:nvSpPr>
        <p:spPr>
          <a:xfrm>
            <a:off x="5047611" y="4376538"/>
            <a:ext cx="457739" cy="457739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25ABF58-AD0A-194A-A0C1-9FD0E393C3A7}"/>
              </a:ext>
            </a:extLst>
          </p:cNvPr>
          <p:cNvSpPr txBox="1"/>
          <p:nvPr/>
        </p:nvSpPr>
        <p:spPr>
          <a:xfrm>
            <a:off x="5013417" y="4396413"/>
            <a:ext cx="5221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index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LR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F0D28A08-0F56-FD43-A4A8-678954C96A0E}"/>
              </a:ext>
            </a:extLst>
          </p:cNvPr>
          <p:cNvSpPr/>
          <p:nvPr/>
        </p:nvSpPr>
        <p:spPr>
          <a:xfrm>
            <a:off x="6609129" y="4775541"/>
            <a:ext cx="457739" cy="457739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95F488C-4595-4E49-813C-5F4735B4CE9E}"/>
              </a:ext>
            </a:extLst>
          </p:cNvPr>
          <p:cNvSpPr txBox="1"/>
          <p:nvPr/>
        </p:nvSpPr>
        <p:spPr>
          <a:xfrm>
            <a:off x="6595092" y="4857054"/>
            <a:ext cx="4972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err="1">
                <a:solidFill>
                  <a:schemeClr val="bg1"/>
                </a:solidFill>
              </a:rPr>
              <a:t>miBF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3153EF9-C017-FB41-B876-EC027A3BD0AA}"/>
              </a:ext>
            </a:extLst>
          </p:cNvPr>
          <p:cNvSpPr txBox="1"/>
          <p:nvPr/>
        </p:nvSpPr>
        <p:spPr>
          <a:xfrm>
            <a:off x="5969925" y="4402067"/>
            <a:ext cx="662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btllib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2B1D20BC-FD7F-E146-9A48-B9109D740001}"/>
              </a:ext>
            </a:extLst>
          </p:cNvPr>
          <p:cNvSpPr/>
          <p:nvPr/>
        </p:nvSpPr>
        <p:spPr>
          <a:xfrm>
            <a:off x="5502604" y="4775541"/>
            <a:ext cx="457739" cy="457739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9D3F308-3EA6-8A41-B827-14CE8A5CDC67}"/>
              </a:ext>
            </a:extLst>
          </p:cNvPr>
          <p:cNvSpPr txBox="1"/>
          <p:nvPr/>
        </p:nvSpPr>
        <p:spPr>
          <a:xfrm>
            <a:off x="5540060" y="4863328"/>
            <a:ext cx="3850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I/O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F0D8DB3F-DBAD-E240-A755-CEB3AC6CF61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18854" y="4377620"/>
            <a:ext cx="674672" cy="674672"/>
          </a:xfrm>
          <a:prstGeom prst="rect">
            <a:avLst/>
          </a:prstGeom>
        </p:spPr>
      </p:pic>
      <p:sp>
        <p:nvSpPr>
          <p:cNvPr id="51" name="Oval 50">
            <a:extLst>
              <a:ext uri="{FF2B5EF4-FFF2-40B4-BE49-F238E27FC236}">
                <a16:creationId xmlns:a16="http://schemas.microsoft.com/office/drawing/2014/main" id="{2CA3FC93-1667-4E42-8AEB-B6DADAA37782}"/>
              </a:ext>
            </a:extLst>
          </p:cNvPr>
          <p:cNvSpPr/>
          <p:nvPr/>
        </p:nvSpPr>
        <p:spPr>
          <a:xfrm>
            <a:off x="6077200" y="5036798"/>
            <a:ext cx="457739" cy="457739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4B3D814-964E-6B45-A0E9-4A58486B5C42}"/>
              </a:ext>
            </a:extLst>
          </p:cNvPr>
          <p:cNvSpPr txBox="1"/>
          <p:nvPr/>
        </p:nvSpPr>
        <p:spPr>
          <a:xfrm>
            <a:off x="6016676" y="5049303"/>
            <a:ext cx="5902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Bloom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filters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E17011D9-997E-E848-998A-EDCDFC8449BE}"/>
              </a:ext>
            </a:extLst>
          </p:cNvPr>
          <p:cNvCxnSpPr>
            <a:cxnSpLocks/>
          </p:cNvCxnSpPr>
          <p:nvPr/>
        </p:nvCxnSpPr>
        <p:spPr>
          <a:xfrm>
            <a:off x="9147739" y="4262509"/>
            <a:ext cx="1437" cy="182408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BD66FF12-AFAA-194F-8309-870C6267270D}"/>
              </a:ext>
            </a:extLst>
          </p:cNvPr>
          <p:cNvSpPr txBox="1"/>
          <p:nvPr/>
        </p:nvSpPr>
        <p:spPr>
          <a:xfrm>
            <a:off x="3652745" y="4361046"/>
            <a:ext cx="12747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Desdemona" pitchFamily="82" charset="77"/>
                <a:cs typeface="Beirut" pitchFamily="2" charset="-78"/>
              </a:rPr>
              <a:t>straglr</a:t>
            </a:r>
            <a:endParaRPr lang="en-US" sz="2400" dirty="0">
              <a:latin typeface="Desdemona" pitchFamily="82" charset="77"/>
              <a:cs typeface="Beirut" pitchFamily="2" charset="-78"/>
            </a:endParaRPr>
          </a:p>
        </p:txBody>
      </p:sp>
      <p:cxnSp>
        <p:nvCxnSpPr>
          <p:cNvPr id="55" name="Elbow Connector 54">
            <a:extLst>
              <a:ext uri="{FF2B5EF4-FFF2-40B4-BE49-F238E27FC236}">
                <a16:creationId xmlns:a16="http://schemas.microsoft.com/office/drawing/2014/main" id="{15896325-7D2B-EB40-949C-40F727124F3E}"/>
              </a:ext>
            </a:extLst>
          </p:cNvPr>
          <p:cNvCxnSpPr>
            <a:cxnSpLocks/>
          </p:cNvCxnSpPr>
          <p:nvPr/>
        </p:nvCxnSpPr>
        <p:spPr>
          <a:xfrm rot="16200000" flipH="1">
            <a:off x="3477115" y="4438236"/>
            <a:ext cx="379116" cy="111211"/>
          </a:xfrm>
          <a:prstGeom prst="bentConnector2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2D33E45C-251C-F54B-A4D5-E21210C4F7FB}"/>
              </a:ext>
            </a:extLst>
          </p:cNvPr>
          <p:cNvSpPr txBox="1"/>
          <p:nvPr/>
        </p:nvSpPr>
        <p:spPr>
          <a:xfrm>
            <a:off x="1727992" y="6362989"/>
            <a:ext cx="94859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cap="small" spc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Genome Informatics Technology Ecosystem</a:t>
            </a:r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9450A63E-B643-8347-8F05-51343B19BDA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16200000">
            <a:off x="3892060" y="2419399"/>
            <a:ext cx="1182505" cy="441063"/>
          </a:xfrm>
          <a:prstGeom prst="rect">
            <a:avLst/>
          </a:prstGeom>
        </p:spPr>
      </p:pic>
      <p:sp>
        <p:nvSpPr>
          <p:cNvPr id="62" name="Oval 61">
            <a:extLst>
              <a:ext uri="{FF2B5EF4-FFF2-40B4-BE49-F238E27FC236}">
                <a16:creationId xmlns:a16="http://schemas.microsoft.com/office/drawing/2014/main" id="{2F912167-3209-EE42-AD27-90F0CA81FCFC}"/>
              </a:ext>
            </a:extLst>
          </p:cNvPr>
          <p:cNvSpPr/>
          <p:nvPr/>
        </p:nvSpPr>
        <p:spPr>
          <a:xfrm>
            <a:off x="1342460" y="955076"/>
            <a:ext cx="378373" cy="378373"/>
          </a:xfrm>
          <a:prstGeom prst="ellipse">
            <a:avLst/>
          </a:prstGeom>
          <a:solidFill>
            <a:schemeClr val="tx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5CC3D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9C907206-1230-6644-AE85-801DF681717A}"/>
              </a:ext>
            </a:extLst>
          </p:cNvPr>
          <p:cNvSpPr/>
          <p:nvPr/>
        </p:nvSpPr>
        <p:spPr>
          <a:xfrm>
            <a:off x="5791079" y="955076"/>
            <a:ext cx="378373" cy="378373"/>
          </a:xfrm>
          <a:prstGeom prst="ellipse">
            <a:avLst/>
          </a:prstGeom>
          <a:solidFill>
            <a:schemeClr val="tx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5CC3D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EF20802C-5C53-ED48-B9D9-2F1125D4B7C3}"/>
              </a:ext>
            </a:extLst>
          </p:cNvPr>
          <p:cNvSpPr/>
          <p:nvPr/>
        </p:nvSpPr>
        <p:spPr>
          <a:xfrm>
            <a:off x="10192171" y="955076"/>
            <a:ext cx="378373" cy="378373"/>
          </a:xfrm>
          <a:prstGeom prst="ellipse">
            <a:avLst/>
          </a:prstGeom>
          <a:solidFill>
            <a:schemeClr val="tx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5CC3D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pic>
        <p:nvPicPr>
          <p:cNvPr id="65" name="Picture 64">
            <a:extLst>
              <a:ext uri="{FF2B5EF4-FFF2-40B4-BE49-F238E27FC236}">
                <a16:creationId xmlns:a16="http://schemas.microsoft.com/office/drawing/2014/main" id="{A9FA5581-90E8-4A46-B169-C0E8A71A24F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872410" y="4744879"/>
            <a:ext cx="1271986" cy="409013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2D83D383-1C1E-6A42-AD72-D59E5DBDEA77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t="-7279" b="-7158"/>
          <a:stretch/>
        </p:blipFill>
        <p:spPr>
          <a:xfrm>
            <a:off x="8774078" y="4326115"/>
            <a:ext cx="746625" cy="772357"/>
          </a:xfrm>
          <a:prstGeom prst="rect">
            <a:avLst/>
          </a:prstGeom>
        </p:spPr>
      </p:pic>
      <p:sp>
        <p:nvSpPr>
          <p:cNvPr id="66" name="Title 1">
            <a:extLst>
              <a:ext uri="{FF2B5EF4-FFF2-40B4-BE49-F238E27FC236}">
                <a16:creationId xmlns:a16="http://schemas.microsoft.com/office/drawing/2014/main" id="{848CB2CC-7801-1945-A9F7-D8EDE618848B}"/>
              </a:ext>
            </a:extLst>
          </p:cNvPr>
          <p:cNvSpPr txBox="1">
            <a:spLocks/>
          </p:cNvSpPr>
          <p:nvPr/>
        </p:nvSpPr>
        <p:spPr>
          <a:xfrm>
            <a:off x="1433856" y="-271475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dirty="0" err="1"/>
              <a:t>TechnologY</a:t>
            </a:r>
            <a:endParaRPr lang="en-US" sz="6000" dirty="0"/>
          </a:p>
        </p:txBody>
      </p:sp>
      <p:pic>
        <p:nvPicPr>
          <p:cNvPr id="68" name="Picture 67">
            <a:extLst>
              <a:ext uri="{FF2B5EF4-FFF2-40B4-BE49-F238E27FC236}">
                <a16:creationId xmlns:a16="http://schemas.microsoft.com/office/drawing/2014/main" id="{A5367EC7-F471-654A-871F-45A107BB13CF}"/>
              </a:ext>
            </a:extLst>
          </p:cNvPr>
          <p:cNvPicPr>
            <a:picLocks noChangeAspect="1"/>
          </p:cNvPicPr>
          <p:nvPr/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16200000">
            <a:off x="821697" y="2611772"/>
            <a:ext cx="2136206" cy="344417"/>
          </a:xfrm>
          <a:prstGeom prst="rect">
            <a:avLst/>
          </a:prstGeom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C4B2C53C-B059-7748-AC83-594AFE51A723}"/>
              </a:ext>
            </a:extLst>
          </p:cNvPr>
          <p:cNvSpPr txBox="1"/>
          <p:nvPr/>
        </p:nvSpPr>
        <p:spPr>
          <a:xfrm>
            <a:off x="3228356" y="5628589"/>
            <a:ext cx="208755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PROTEIN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DD4DF2E8-5316-6B44-A61B-A7E14DEBEC4D}"/>
              </a:ext>
            </a:extLst>
          </p:cNvPr>
          <p:cNvSpPr/>
          <p:nvPr/>
        </p:nvSpPr>
        <p:spPr>
          <a:xfrm>
            <a:off x="2877672" y="5785373"/>
            <a:ext cx="378373" cy="378373"/>
          </a:xfrm>
          <a:prstGeom prst="ellipse">
            <a:avLst/>
          </a:prstGeom>
          <a:solidFill>
            <a:schemeClr val="tx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5CC3D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4AF5AD3C-A96B-0946-82F9-F364352D744D}"/>
              </a:ext>
            </a:extLst>
          </p:cNvPr>
          <p:cNvSpPr txBox="1"/>
          <p:nvPr/>
        </p:nvSpPr>
        <p:spPr>
          <a:xfrm>
            <a:off x="8665571" y="5724939"/>
            <a:ext cx="1117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aaHash</a:t>
            </a:r>
            <a:endParaRPr lang="en-US" sz="2400" dirty="0"/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CAEBDB71-17F3-E64C-A672-F6A80F5360AD}"/>
              </a:ext>
            </a:extLst>
          </p:cNvPr>
          <p:cNvPicPr>
            <a:picLocks noChangeAspect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269239" y="5824329"/>
            <a:ext cx="1314080" cy="526595"/>
          </a:xfrm>
          <a:prstGeom prst="rect">
            <a:avLst/>
          </a:prstGeom>
          <a:effectLst>
            <a:outerShdw blurRad="50800" dist="50800" dir="5400000" algn="ctr" rotWithShape="0">
              <a:schemeClr val="tx1"/>
            </a:outerShdw>
          </a:effectLst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C97214E1-E164-A147-9221-41F40574B98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653048" y="5707002"/>
            <a:ext cx="1987410" cy="52754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AC5064A-1EB1-3F4B-9E38-48F673BA42E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077872" y="4985245"/>
            <a:ext cx="1773382" cy="57099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7409317-39EC-E34D-843F-D5A86CF60AD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818534" y="4571999"/>
            <a:ext cx="1925171" cy="1151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33504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915</TotalTime>
  <Words>51</Words>
  <Application>Microsoft Macintosh PowerPoint</Application>
  <PresentationFormat>Widescreen</PresentationFormat>
  <Paragraphs>43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9" baseType="lpstr">
      <vt:lpstr>Apple Symbols</vt:lpstr>
      <vt:lpstr>Arial</vt:lpstr>
      <vt:lpstr>Beirut</vt:lpstr>
      <vt:lpstr>Calibri</vt:lpstr>
      <vt:lpstr>Desdemona</vt:lpstr>
      <vt:lpstr>Trebuchet MS</vt:lpstr>
      <vt:lpstr>Tw Cen MT</vt:lpstr>
      <vt:lpstr>Circuit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RLW</cp:lastModifiedBy>
  <cp:revision>40</cp:revision>
  <cp:lastPrinted>2024-02-08T15:18:53Z</cp:lastPrinted>
  <dcterms:created xsi:type="dcterms:W3CDTF">2023-08-29T13:53:06Z</dcterms:created>
  <dcterms:modified xsi:type="dcterms:W3CDTF">2024-12-31T17:36:18Z</dcterms:modified>
</cp:coreProperties>
</file>